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8" r:id="rId1"/>
  </p:sldMasterIdLst>
  <p:sldIdLst>
    <p:sldId id="294" r:id="rId2"/>
    <p:sldId id="259" r:id="rId3"/>
    <p:sldId id="260" r:id="rId4"/>
    <p:sldId id="261" r:id="rId5"/>
    <p:sldId id="29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2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8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66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5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1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7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6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6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0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1BEAC-90EF-4ED0-90AC-AA73CE75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798333"/>
            <a:ext cx="9966960" cy="1603736"/>
          </a:xfrm>
        </p:spPr>
        <p:txBody>
          <a:bodyPr/>
          <a:lstStyle/>
          <a:p>
            <a:r>
              <a:rPr lang="nl-NL" dirty="0"/>
              <a:t>Grammatica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C28CBD-7F77-4828-9E86-F9F4EC800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2734917"/>
            <a:ext cx="8767860" cy="1388165"/>
          </a:xfrm>
        </p:spPr>
        <p:txBody>
          <a:bodyPr/>
          <a:lstStyle/>
          <a:p>
            <a:r>
              <a:rPr lang="nl-NL" dirty="0"/>
              <a:t>Door mevrouw Buitendijk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223E3DC-2D93-4DF5-8A28-0DA142DB02D5}"/>
              </a:ext>
            </a:extLst>
          </p:cNvPr>
          <p:cNvSpPr txBox="1"/>
          <p:nvPr/>
        </p:nvSpPr>
        <p:spPr>
          <a:xfrm>
            <a:off x="2042160" y="4268094"/>
            <a:ext cx="7787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Persoonlijk voornaamwoord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Werkwoord </a:t>
            </a:r>
            <a:r>
              <a:rPr lang="nl-NL" dirty="0" err="1">
                <a:solidFill>
                  <a:schemeClr val="bg1"/>
                </a:solidFill>
              </a:rPr>
              <a:t>haben</a:t>
            </a:r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</a:rPr>
              <a:t>Werkwoord sein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B4C2FEE-C1CE-4C66-9CAC-B9F8BD625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8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95"/>
    </mc:Choice>
    <mc:Fallback>
      <p:transition spd="slow" advTm="11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97228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Persoonlijk voornaamwoord (personal Pronomen)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506828"/>
            <a:ext cx="9872871" cy="489397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nl-NL" sz="2600" dirty="0"/>
              <a:t>ik			-	</a:t>
            </a:r>
            <a:r>
              <a:rPr lang="nl-NL" sz="2600" b="1" dirty="0" err="1">
                <a:solidFill>
                  <a:srgbClr val="FF0000"/>
                </a:solidFill>
              </a:rPr>
              <a:t>i</a:t>
            </a:r>
            <a:r>
              <a:rPr lang="nl-NL" sz="2600" dirty="0" err="1"/>
              <a:t>ch</a:t>
            </a:r>
            <a:r>
              <a:rPr lang="nl-NL" sz="2600" dirty="0"/>
              <a:t>			</a:t>
            </a:r>
          </a:p>
          <a:p>
            <a:pPr marL="45720" indent="0">
              <a:buNone/>
            </a:pPr>
            <a:r>
              <a:rPr lang="nl-NL" sz="2600" dirty="0"/>
              <a:t>jij			-	</a:t>
            </a:r>
            <a:r>
              <a:rPr lang="nl-NL" sz="2600" b="1" dirty="0">
                <a:solidFill>
                  <a:srgbClr val="FF0000"/>
                </a:solidFill>
              </a:rPr>
              <a:t>d</a:t>
            </a:r>
            <a:r>
              <a:rPr lang="nl-NL" sz="2600" dirty="0"/>
              <a:t>u		(enkelvoud)</a:t>
            </a:r>
          </a:p>
          <a:p>
            <a:pPr marL="45720" indent="0">
              <a:buNone/>
            </a:pPr>
            <a:r>
              <a:rPr lang="nl-NL" sz="2600" dirty="0"/>
              <a:t>hij / zij / het		-</a:t>
            </a:r>
            <a:r>
              <a:rPr lang="nl-NL" sz="2600"/>
              <a:t>	</a:t>
            </a:r>
            <a:r>
              <a:rPr lang="nl-NL" sz="2600" b="1">
                <a:solidFill>
                  <a:srgbClr val="FF0000"/>
                </a:solidFill>
              </a:rPr>
              <a:t>e</a:t>
            </a:r>
            <a:r>
              <a:rPr lang="nl-NL" sz="2600" dirty="0"/>
              <a:t>r</a:t>
            </a:r>
            <a:r>
              <a:rPr lang="nl-NL" sz="2600">
                <a:solidFill>
                  <a:srgbClr val="FF0000"/>
                </a:solidFill>
              </a:rPr>
              <a:t> </a:t>
            </a:r>
            <a:r>
              <a:rPr lang="nl-NL" sz="2600" dirty="0"/>
              <a:t>/ </a:t>
            </a:r>
            <a:r>
              <a:rPr lang="nl-NL" sz="2600" dirty="0" err="1"/>
              <a:t>sie</a:t>
            </a:r>
            <a:r>
              <a:rPr lang="nl-NL" sz="2600" dirty="0"/>
              <a:t> / es</a:t>
            </a:r>
          </a:p>
          <a:p>
            <a:pPr marL="45720" indent="0">
              <a:buNone/>
            </a:pPr>
            <a:r>
              <a:rPr lang="nl-NL" sz="2600" dirty="0"/>
              <a:t>----------------------------------------------</a:t>
            </a:r>
          </a:p>
          <a:p>
            <a:pPr marL="45720" indent="0">
              <a:buNone/>
            </a:pPr>
            <a:r>
              <a:rPr lang="nl-NL" sz="2600" dirty="0"/>
              <a:t>wij			-	</a:t>
            </a:r>
            <a:r>
              <a:rPr lang="nl-NL" sz="2600" b="1" dirty="0" err="1">
                <a:solidFill>
                  <a:srgbClr val="FF0000"/>
                </a:solidFill>
              </a:rPr>
              <a:t>w</a:t>
            </a:r>
            <a:r>
              <a:rPr lang="nl-NL" sz="2600" dirty="0" err="1"/>
              <a:t>ir</a:t>
            </a:r>
            <a:endParaRPr lang="nl-NL" sz="2600" dirty="0"/>
          </a:p>
          <a:p>
            <a:pPr marL="45720" indent="0">
              <a:buNone/>
            </a:pPr>
            <a:r>
              <a:rPr lang="nl-NL" sz="2600" dirty="0"/>
              <a:t>jullie			-	</a:t>
            </a:r>
            <a:r>
              <a:rPr lang="nl-NL" sz="2600" b="1" dirty="0" err="1">
                <a:solidFill>
                  <a:srgbClr val="FF0000"/>
                </a:solidFill>
              </a:rPr>
              <a:t>i</a:t>
            </a:r>
            <a:r>
              <a:rPr lang="nl-NL" sz="2600" dirty="0" err="1"/>
              <a:t>hr</a:t>
            </a:r>
            <a:r>
              <a:rPr lang="nl-NL" sz="2600" dirty="0"/>
              <a:t>			</a:t>
            </a:r>
          </a:p>
          <a:p>
            <a:pPr marL="45720" indent="0">
              <a:buNone/>
            </a:pPr>
            <a:r>
              <a:rPr lang="nl-NL" sz="2600" dirty="0"/>
              <a:t>zij / u			-	</a:t>
            </a:r>
            <a:r>
              <a:rPr lang="nl-NL" sz="2600" b="1" dirty="0" err="1">
                <a:solidFill>
                  <a:srgbClr val="FF0000"/>
                </a:solidFill>
              </a:rPr>
              <a:t>s</a:t>
            </a:r>
            <a:r>
              <a:rPr lang="nl-NL" sz="2600" dirty="0" err="1"/>
              <a:t>ie</a:t>
            </a:r>
            <a:r>
              <a:rPr lang="nl-NL" sz="2600" dirty="0"/>
              <a:t> / </a:t>
            </a:r>
            <a:r>
              <a:rPr lang="nl-NL" sz="2600" u="sng" dirty="0" err="1"/>
              <a:t>Sie</a:t>
            </a:r>
            <a:r>
              <a:rPr lang="nl-NL" sz="2600" dirty="0"/>
              <a:t>	(meervoud/</a:t>
            </a:r>
            <a:r>
              <a:rPr lang="nl-NL" sz="2600" u="sng" dirty="0"/>
              <a:t>beleefdheidsvorm</a:t>
            </a:r>
            <a:r>
              <a:rPr lang="nl-NL" dirty="0"/>
              <a:t>)</a:t>
            </a:r>
          </a:p>
          <a:p>
            <a:pPr marL="45720" indent="0">
              <a:buNone/>
            </a:pPr>
            <a:r>
              <a:rPr lang="nl-NL" dirty="0"/>
              <a:t> </a:t>
            </a:r>
          </a:p>
          <a:p>
            <a:pPr marL="45720" indent="0">
              <a:buNone/>
            </a:pPr>
            <a:r>
              <a:rPr lang="nl-NL" sz="2400" u="sng" dirty="0"/>
              <a:t>Ezelsbruggetje</a:t>
            </a:r>
            <a:r>
              <a:rPr lang="nl-NL" sz="2400" dirty="0"/>
              <a:t>: de eerste letters van de pers. </a:t>
            </a:r>
            <a:r>
              <a:rPr lang="nl-NL" sz="2400" dirty="0" err="1"/>
              <a:t>vnw</a:t>
            </a:r>
            <a:r>
              <a:rPr lang="nl-NL" sz="2400" dirty="0"/>
              <a:t> vormen het woord: </a:t>
            </a:r>
            <a:r>
              <a:rPr lang="nl-NL" sz="2400" b="1" u="sng" dirty="0" err="1">
                <a:solidFill>
                  <a:srgbClr val="FF0000"/>
                </a:solidFill>
              </a:rPr>
              <a:t>idewis</a:t>
            </a:r>
            <a:endParaRPr lang="nl-NL" sz="2400" b="1" u="sng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nl-NL" sz="2400" dirty="0">
                <a:solidFill>
                  <a:srgbClr val="0070C0"/>
                </a:solidFill>
              </a:rPr>
              <a:t>Beleefdheidsvorm schrijf je altijd met een hoofdletter!</a:t>
            </a:r>
          </a:p>
          <a:p>
            <a:pPr marL="45720" indent="0">
              <a:buNone/>
            </a:pPr>
            <a:endParaRPr lang="nl-NL" sz="2400" dirty="0">
              <a:solidFill>
                <a:srgbClr val="FF0000"/>
              </a:solidFill>
            </a:endParaRPr>
          </a:p>
          <a:p>
            <a:endParaRPr lang="nl-NL" dirty="0"/>
          </a:p>
          <a:p>
            <a:pPr algn="ctr"/>
            <a:endParaRPr lang="nl-NL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FB13583-A4A1-45C3-AD4D-8645F57A9A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3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48"/>
    </mc:Choice>
    <mc:Fallback>
      <p:transition spd="slow" advTm="67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386366"/>
            <a:ext cx="9875520" cy="1236372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                </a:t>
            </a:r>
            <a:r>
              <a:rPr lang="nl-NL" dirty="0" err="1">
                <a:solidFill>
                  <a:srgbClr val="FF0000"/>
                </a:solidFill>
              </a:rPr>
              <a:t>haben</a:t>
            </a:r>
            <a:r>
              <a:rPr lang="nl-NL" dirty="0">
                <a:solidFill>
                  <a:srgbClr val="FF0000"/>
                </a:solidFill>
              </a:rPr>
              <a:t> (=hebben) *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764406"/>
            <a:ext cx="9872871" cy="433159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nl-NL" dirty="0"/>
              <a:t> 		</a:t>
            </a:r>
            <a:r>
              <a:rPr lang="nl-NL" sz="3500" dirty="0" err="1"/>
              <a:t>ich</a:t>
            </a:r>
            <a:r>
              <a:rPr lang="nl-NL" sz="3500" dirty="0"/>
              <a:t> 		</a:t>
            </a:r>
            <a:r>
              <a:rPr lang="nl-NL" sz="3500" dirty="0" err="1"/>
              <a:t>habe</a:t>
            </a:r>
            <a:endParaRPr lang="nl-NL" sz="3500" dirty="0"/>
          </a:p>
          <a:p>
            <a:pPr marL="45720" indent="0">
              <a:buNone/>
            </a:pPr>
            <a:r>
              <a:rPr lang="nl-NL" sz="3500" dirty="0"/>
              <a:t>		du 		</a:t>
            </a:r>
            <a:r>
              <a:rPr lang="nl-NL" sz="3500" dirty="0" err="1"/>
              <a:t>hast</a:t>
            </a:r>
            <a:endParaRPr lang="nl-NL" sz="3500" dirty="0"/>
          </a:p>
          <a:p>
            <a:pPr marL="45720" indent="0">
              <a:buNone/>
            </a:pPr>
            <a:r>
              <a:rPr lang="nl-NL" sz="3500" dirty="0"/>
              <a:t>		er/</a:t>
            </a:r>
            <a:r>
              <a:rPr lang="nl-NL" sz="3500" dirty="0" err="1"/>
              <a:t>sie</a:t>
            </a:r>
            <a:r>
              <a:rPr lang="nl-NL" sz="3500" dirty="0"/>
              <a:t>/es 	hat</a:t>
            </a:r>
          </a:p>
          <a:p>
            <a:pPr marL="45720" indent="0">
              <a:buNone/>
            </a:pPr>
            <a:r>
              <a:rPr lang="nl-NL" sz="3500" dirty="0"/>
              <a:t>		------------------------</a:t>
            </a:r>
          </a:p>
          <a:p>
            <a:pPr marL="45720" indent="0">
              <a:buNone/>
            </a:pPr>
            <a:r>
              <a:rPr lang="nl-NL" sz="3500" dirty="0"/>
              <a:t>		</a:t>
            </a:r>
            <a:r>
              <a:rPr lang="nl-NL" sz="3500" dirty="0" err="1"/>
              <a:t>wir</a:t>
            </a:r>
            <a:r>
              <a:rPr lang="nl-NL" sz="3500" dirty="0"/>
              <a:t> 		</a:t>
            </a:r>
            <a:r>
              <a:rPr lang="nl-NL" sz="3500" dirty="0" err="1"/>
              <a:t>haben</a:t>
            </a:r>
            <a:endParaRPr lang="nl-NL" sz="3500" dirty="0"/>
          </a:p>
          <a:p>
            <a:pPr marL="45720" indent="0">
              <a:buNone/>
            </a:pPr>
            <a:r>
              <a:rPr lang="nl-NL" sz="3500" dirty="0"/>
              <a:t>		</a:t>
            </a:r>
            <a:r>
              <a:rPr lang="nl-NL" sz="3500" dirty="0" err="1"/>
              <a:t>ihr</a:t>
            </a:r>
            <a:r>
              <a:rPr lang="nl-NL" sz="3500" dirty="0"/>
              <a:t> 		</a:t>
            </a:r>
            <a:r>
              <a:rPr lang="nl-NL" sz="3500" dirty="0" err="1"/>
              <a:t>habt</a:t>
            </a:r>
            <a:endParaRPr lang="nl-NL" sz="3500" dirty="0"/>
          </a:p>
          <a:p>
            <a:pPr marL="45720" indent="0">
              <a:buNone/>
            </a:pPr>
            <a:r>
              <a:rPr lang="nl-NL" sz="3500" dirty="0"/>
              <a:t>		</a:t>
            </a:r>
            <a:r>
              <a:rPr lang="nl-NL" sz="3500" dirty="0" err="1"/>
              <a:t>sie</a:t>
            </a:r>
            <a:r>
              <a:rPr lang="nl-NL" sz="3500" dirty="0"/>
              <a:t>/</a:t>
            </a:r>
            <a:r>
              <a:rPr lang="nl-NL" sz="3500" dirty="0" err="1"/>
              <a:t>Sie</a:t>
            </a:r>
            <a:r>
              <a:rPr lang="nl-NL" sz="3500" dirty="0"/>
              <a:t> 	</a:t>
            </a:r>
            <a:r>
              <a:rPr lang="nl-NL" sz="3500" dirty="0" err="1"/>
              <a:t>haben</a:t>
            </a:r>
            <a:endParaRPr lang="nl-NL" sz="3500" dirty="0"/>
          </a:p>
          <a:p>
            <a:pPr marL="45720" indent="0" algn="r">
              <a:buNone/>
            </a:pPr>
            <a:r>
              <a:rPr lang="nl-NL" dirty="0"/>
              <a:t>*</a:t>
            </a:r>
            <a:r>
              <a:rPr lang="nl-NL" sz="3200" dirty="0"/>
              <a:t> </a:t>
            </a:r>
            <a:r>
              <a:rPr lang="nl-NL" sz="1700" dirty="0"/>
              <a:t>Onregelmatig </a:t>
            </a:r>
            <a:r>
              <a:rPr lang="nl-NL" sz="1700" dirty="0" err="1"/>
              <a:t>ww</a:t>
            </a:r>
            <a:r>
              <a:rPr lang="nl-NL" sz="1700" dirty="0"/>
              <a:t>: uit je hoofd leren!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F70D6E2-D9E0-4FD9-BF39-F7D0C6A56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81"/>
    </mc:Choice>
    <mc:Fallback>
      <p:transition spd="slow" advTm="52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437883"/>
            <a:ext cx="9875520" cy="772732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                sein  (=zijn)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442434"/>
            <a:ext cx="9872871" cy="465356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nl-NL" dirty="0"/>
              <a:t> 		</a:t>
            </a:r>
            <a:r>
              <a:rPr lang="nl-NL" sz="3500" dirty="0" err="1"/>
              <a:t>ich</a:t>
            </a:r>
            <a:r>
              <a:rPr lang="nl-NL" sz="3500" dirty="0"/>
              <a:t> 		bin</a:t>
            </a:r>
          </a:p>
          <a:p>
            <a:pPr marL="45720" indent="0">
              <a:buNone/>
            </a:pPr>
            <a:r>
              <a:rPr lang="nl-NL" sz="3500" dirty="0"/>
              <a:t>		du 		bist</a:t>
            </a:r>
          </a:p>
          <a:p>
            <a:pPr marL="45720" indent="0">
              <a:buNone/>
            </a:pPr>
            <a:r>
              <a:rPr lang="nl-NL" sz="3500" dirty="0"/>
              <a:t>		er/</a:t>
            </a:r>
            <a:r>
              <a:rPr lang="nl-NL" sz="3500" dirty="0" err="1"/>
              <a:t>sie</a:t>
            </a:r>
            <a:r>
              <a:rPr lang="nl-NL" sz="3500" dirty="0"/>
              <a:t>/es 	</a:t>
            </a:r>
            <a:r>
              <a:rPr lang="nl-NL" sz="3500" dirty="0" err="1"/>
              <a:t>ist</a:t>
            </a:r>
            <a:endParaRPr lang="nl-NL" sz="3500" dirty="0"/>
          </a:p>
          <a:p>
            <a:pPr marL="45720" indent="0">
              <a:buNone/>
            </a:pPr>
            <a:r>
              <a:rPr lang="nl-NL" sz="3500" dirty="0"/>
              <a:t>		------------------------</a:t>
            </a:r>
          </a:p>
          <a:p>
            <a:pPr marL="45720" indent="0">
              <a:buNone/>
            </a:pPr>
            <a:r>
              <a:rPr lang="nl-NL" sz="3500" dirty="0"/>
              <a:t>		</a:t>
            </a:r>
            <a:r>
              <a:rPr lang="nl-NL" sz="3500" dirty="0" err="1"/>
              <a:t>wir</a:t>
            </a:r>
            <a:r>
              <a:rPr lang="nl-NL" sz="3500" dirty="0"/>
              <a:t> 		</a:t>
            </a:r>
            <a:r>
              <a:rPr lang="nl-NL" sz="3500" dirty="0" err="1"/>
              <a:t>sind</a:t>
            </a:r>
            <a:endParaRPr lang="nl-NL" sz="3500" dirty="0"/>
          </a:p>
          <a:p>
            <a:pPr marL="45720" indent="0">
              <a:buNone/>
            </a:pPr>
            <a:r>
              <a:rPr lang="nl-NL" sz="3500" dirty="0"/>
              <a:t>		</a:t>
            </a:r>
            <a:r>
              <a:rPr lang="nl-NL" sz="3500" dirty="0" err="1"/>
              <a:t>Ihr</a:t>
            </a:r>
            <a:r>
              <a:rPr lang="nl-NL" sz="3500" dirty="0"/>
              <a:t> 		</a:t>
            </a:r>
            <a:r>
              <a:rPr lang="nl-NL" sz="3500" dirty="0" err="1"/>
              <a:t>seid</a:t>
            </a:r>
            <a:endParaRPr lang="nl-NL" sz="3500" dirty="0"/>
          </a:p>
          <a:p>
            <a:pPr marL="45720" indent="0">
              <a:buNone/>
            </a:pPr>
            <a:r>
              <a:rPr lang="nl-NL" sz="3500" dirty="0"/>
              <a:t>		</a:t>
            </a:r>
            <a:r>
              <a:rPr lang="nl-NL" sz="3500" dirty="0" err="1"/>
              <a:t>sie</a:t>
            </a:r>
            <a:r>
              <a:rPr lang="nl-NL" sz="3500" dirty="0"/>
              <a:t>/</a:t>
            </a:r>
            <a:r>
              <a:rPr lang="nl-NL" sz="3500" dirty="0" err="1"/>
              <a:t>Sie</a:t>
            </a:r>
            <a:r>
              <a:rPr lang="nl-NL" sz="3500" dirty="0"/>
              <a:t> 	</a:t>
            </a:r>
            <a:r>
              <a:rPr lang="nl-NL" sz="3500" dirty="0" err="1"/>
              <a:t>sind</a:t>
            </a:r>
            <a:endParaRPr lang="nl-NL" sz="3500" dirty="0"/>
          </a:p>
          <a:p>
            <a:pPr marL="45720" indent="0">
              <a:buNone/>
            </a:pPr>
            <a:endParaRPr lang="nl-NL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900" dirty="0"/>
              <a:t>Onregelmatig </a:t>
            </a:r>
            <a:r>
              <a:rPr lang="nl-NL" sz="1900" dirty="0" err="1"/>
              <a:t>ww</a:t>
            </a:r>
            <a:r>
              <a:rPr lang="nl-NL" sz="1900" dirty="0"/>
              <a:t>: uit je hoofd leren!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900" dirty="0"/>
              <a:t>Let op! Het hele </a:t>
            </a:r>
            <a:r>
              <a:rPr lang="nl-NL" sz="1900" dirty="0" err="1"/>
              <a:t>ww</a:t>
            </a:r>
            <a:r>
              <a:rPr lang="nl-NL" sz="1900" dirty="0"/>
              <a:t> </a:t>
            </a:r>
            <a:r>
              <a:rPr lang="nl-NL" sz="1900" u="sng" dirty="0"/>
              <a:t>sein</a:t>
            </a:r>
            <a:r>
              <a:rPr lang="nl-NL" sz="1900" dirty="0"/>
              <a:t> komt niet in de vervoeging voor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0B6EEBA-0499-4C8D-8E53-AEBC9061E5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893"/>
    </mc:Choice>
    <mc:Fallback>
      <p:transition spd="slow" advTm="53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429B2-05BE-449C-96EE-E073593B33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D98939-0F14-4CE4-BD53-26BE3D3F6C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FF8D010-2BD0-46B4-91FD-F06A1C173B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7"/>
    </mc:Choice>
    <mc:Fallback>
      <p:transition spd="slow" advTm="7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1534</TotalTime>
  <Words>31</Words>
  <Application>Microsoft Office PowerPoint</Application>
  <PresentationFormat>Breedbeeld</PresentationFormat>
  <Paragraphs>38</Paragraphs>
  <Slides>5</Slides>
  <Notes>0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Corbel</vt:lpstr>
      <vt:lpstr>Basis</vt:lpstr>
      <vt:lpstr>Grammatica </vt:lpstr>
      <vt:lpstr>Persoonlijk voornaamwoord (personal Pronomen)</vt:lpstr>
      <vt:lpstr>                haben (=hebben) *</vt:lpstr>
      <vt:lpstr>                sein  (=zijn)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Berry</dc:creator>
  <cp:lastModifiedBy>Marlene Buitendijk</cp:lastModifiedBy>
  <cp:revision>98</cp:revision>
  <dcterms:created xsi:type="dcterms:W3CDTF">2014-07-29T12:18:23Z</dcterms:created>
  <dcterms:modified xsi:type="dcterms:W3CDTF">2019-10-02T15:53:13Z</dcterms:modified>
</cp:coreProperties>
</file>